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7" r:id="rId3"/>
    <p:sldId id="309" r:id="rId4"/>
    <p:sldId id="259" r:id="rId5"/>
    <p:sldId id="271" r:id="rId6"/>
    <p:sldId id="304" r:id="rId7"/>
    <p:sldId id="272" r:id="rId8"/>
    <p:sldId id="280" r:id="rId9"/>
    <p:sldId id="281" r:id="rId10"/>
    <p:sldId id="282" r:id="rId11"/>
    <p:sldId id="283" r:id="rId12"/>
    <p:sldId id="273" r:id="rId13"/>
    <p:sldId id="285" r:id="rId14"/>
    <p:sldId id="274" r:id="rId15"/>
    <p:sldId id="284" r:id="rId16"/>
    <p:sldId id="275" r:id="rId17"/>
    <p:sldId id="286" r:id="rId18"/>
    <p:sldId id="277" r:id="rId19"/>
    <p:sldId id="307" r:id="rId20"/>
    <p:sldId id="306" r:id="rId21"/>
    <p:sldId id="310" r:id="rId22"/>
    <p:sldId id="278" r:id="rId23"/>
    <p:sldId id="294" r:id="rId24"/>
    <p:sldId id="295" r:id="rId25"/>
    <p:sldId id="296" r:id="rId26"/>
    <p:sldId id="300" r:id="rId27"/>
    <p:sldId id="288" r:id="rId28"/>
    <p:sldId id="301" r:id="rId29"/>
    <p:sldId id="279" r:id="rId30"/>
    <p:sldId id="289" r:id="rId31"/>
    <p:sldId id="299" r:id="rId32"/>
    <p:sldId id="305" r:id="rId33"/>
    <p:sldId id="308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4F14"/>
    <a:srgbClr val="535004"/>
    <a:srgbClr val="216D21"/>
    <a:srgbClr val="A20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7077" autoAdjust="0"/>
  </p:normalViewPr>
  <p:slideViewPr>
    <p:cSldViewPr>
      <p:cViewPr>
        <p:scale>
          <a:sx n="60" d="100"/>
          <a:sy n="60" d="100"/>
        </p:scale>
        <p:origin x="-139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7AE82-585F-474A-B2C3-861AE3708665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5CA66-412F-45F1-8A5D-1AA6D5A0A4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80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BBA45A-BDBB-418E-B4F1-B681FB78659E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1263" cy="4200525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10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Levée : 8 jrs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err="1" smtClean="0">
                <a:latin typeface="Times New Roman" pitchFamily="18" charset="0"/>
                <a:cs typeface="Lucida Sans Unicode" pitchFamily="34" charset="0"/>
              </a:rPr>
              <a:t>Temp</a:t>
            </a:r>
            <a:r>
              <a:rPr lang="fr-FR" dirty="0" smtClean="0">
                <a:latin typeface="Times New Roman" pitchFamily="18" charset="0"/>
                <a:cs typeface="Lucida Sans Unicode" pitchFamily="34" charset="0"/>
              </a:rPr>
              <a:t> germination : environ</a:t>
            </a:r>
            <a:r>
              <a:rPr lang="fr-FR" baseline="0" dirty="0" smtClean="0">
                <a:latin typeface="Times New Roman" pitchFamily="18" charset="0"/>
                <a:cs typeface="Lucida Sans Unicode" pitchFamily="34" charset="0"/>
              </a:rPr>
              <a:t> 20°c</a:t>
            </a: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17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19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20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21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22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23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24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25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26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27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Aurora, </a:t>
            </a:r>
            <a:r>
              <a:rPr lang="fr-FR" dirty="0" err="1" smtClean="0"/>
              <a:t>grushovka</a:t>
            </a:r>
            <a:r>
              <a:rPr lang="fr-FR" dirty="0" smtClean="0"/>
              <a:t>, de </a:t>
            </a:r>
            <a:r>
              <a:rPr lang="fr-FR" dirty="0" err="1" smtClean="0"/>
              <a:t>berao</a:t>
            </a:r>
            <a:r>
              <a:rPr lang="fr-FR" dirty="0" smtClean="0"/>
              <a:t>,</a:t>
            </a:r>
            <a:r>
              <a:rPr lang="fr-FR" baseline="0" dirty="0" smtClean="0"/>
              <a:t> glacier</a:t>
            </a: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28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29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30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31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2BBA45A-BDBB-418E-B4F1-B681FB78659E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32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1263" cy="4200525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err="1" smtClean="0"/>
              <a:t>lycopersicum</a:t>
            </a:r>
            <a:r>
              <a:rPr lang="fr-FR" dirty="0" smtClean="0"/>
              <a:t>+= </a:t>
            </a:r>
            <a:r>
              <a:rPr lang="fr-FR" dirty="0" err="1" smtClean="0"/>
              <a:t>peche</a:t>
            </a:r>
            <a:r>
              <a:rPr lang="fr-FR" dirty="0" smtClean="0"/>
              <a:t> de </a:t>
            </a:r>
            <a:r>
              <a:rPr lang="fr-FR" dirty="0" smtClean="0"/>
              <a:t>loup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/>
              <a:t>Ramenée en Europe, par les Espagnols en 1519, ainsi que d'autres  spécimens tel que le piment, le  poivron, le maïs, la courge etc.....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 sélection, la variété originelle  fut amélioré e et a donné des variétés de goût, de couleur, et de taille.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Elle servit de plante ornementale</a:t>
            </a:r>
            <a:br>
              <a:rPr lang="fr-FR" dirty="0" smtClean="0"/>
            </a:br>
            <a:r>
              <a:rPr lang="fr-FR" dirty="0" smtClean="0"/>
              <a:t>Il fallut attendre 1731 pour qu'elle soit reconnue officiellement "comestible  » en Italie.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 smtClean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/>
              <a:t>Il faudra attendre 1815 en Amérique du Nord et attendre l’entre deux guerres pour devenir un des légumes principaux de notre alimentation</a:t>
            </a: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7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8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11CCB4-B7E9-4D60-A09B-C2A50C313C67}" type="slidenum">
              <a:rPr lang="fr-FR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fr-FR" dirty="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480" rIns="90000" bIns="46800" anchor="b"/>
          <a:lstStyle/>
          <a:p>
            <a: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DBE9E9-DDBE-4368-9E49-179BAEC167CF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9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921125" y="8002588"/>
            <a:ext cx="2998788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7040" rIns="90000" bIns="46800" anchor="b"/>
          <a:lstStyle/>
          <a:p>
            <a:pPr algn="r">
              <a:lnSpc>
                <a:spcPct val="87000"/>
              </a:lnSpc>
              <a:spcBef>
                <a:spcPts val="750"/>
              </a:spcBef>
              <a:buSzPct val="120000"/>
              <a:buFont typeface="Times New Roman" pitchFamily="18" charset="0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56F83A-30CC-4B25-A3EA-0C51C5B6918D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lnSpc>
                  <a:spcPct val="87000"/>
                </a:lnSpc>
                <a:spcBef>
                  <a:spcPts val="750"/>
                </a:spcBef>
                <a:buSzPct val="120000"/>
                <a:buFont typeface="Times New Roman" pitchFamily="18" charset="0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54113" y="631825"/>
            <a:ext cx="4613275" cy="3159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182" name="Text Box 4"/>
          <p:cNvSpPr>
            <a:spLocks noGrp="1" noChangeArrowheads="1"/>
          </p:cNvSpPr>
          <p:nvPr>
            <p:ph type="body"/>
          </p:nvPr>
        </p:nvSpPr>
        <p:spPr>
          <a:xfrm>
            <a:off x="922338" y="4002088"/>
            <a:ext cx="5075237" cy="3790950"/>
          </a:xfrm>
          <a:noFill/>
          <a:ln/>
        </p:spPr>
        <p:txBody>
          <a:bodyPr tIns="68400"/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croissances exponentielles de l’industrialisation, des nouvelles </a:t>
            </a:r>
            <a:br>
              <a:rPr lang="fr-FR" dirty="0" smtClean="0"/>
            </a:br>
            <a:r>
              <a:rPr lang="fr-FR" dirty="0" smtClean="0"/>
              <a:t>   découvertes médicales ou technologique, de la consommation …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 catastrophe naturelle, « 7</a:t>
            </a:r>
            <a:r>
              <a:rPr lang="fr-FR" baseline="30000" dirty="0" smtClean="0"/>
              <a:t>ème</a:t>
            </a:r>
            <a:r>
              <a:rPr lang="fr-FR" dirty="0" smtClean="0"/>
              <a:t> continent », perte de la biodiversité,</a:t>
            </a:r>
          </a:p>
          <a:p>
            <a:pPr algn="just"/>
            <a:r>
              <a:rPr lang="fr-FR" dirty="0" smtClean="0"/>
              <a:t>   individualisme, augmentation des inégalités, guerre dans le monde, </a:t>
            </a:r>
            <a:br>
              <a:rPr lang="fr-FR" dirty="0" smtClean="0"/>
            </a:br>
            <a:r>
              <a:rPr lang="fr-FR" dirty="0" smtClean="0"/>
              <a:t>   famine, obésité, cancer…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82F2-70AE-4DD0-B290-AEF668BF16BA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A591-9EB7-4D3E-8DAA-89D36ED667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file:///F:\video%20jardin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0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file:///F:\video%20jardi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8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39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42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45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48.JP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file:///F:\video%20jardin" TargetMode="Externa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s://upload.wikimedia.org/wikipedia/commons/thumb/b/b4/Flag_of_Turkey.svg/20px-Flag_of_Turkey.svg.png" TargetMode="External"/><Relationship Id="rId13" Type="http://schemas.openxmlformats.org/officeDocument/2006/relationships/image" Target="https://upload.wikimedia.org/wikipedia/commons/thumb/9/9a/Flag_of_Spain.svg/20px-Flag_of_Spain.svg.png" TargetMode="External"/><Relationship Id="rId18" Type="http://schemas.openxmlformats.org/officeDocument/2006/relationships/hyperlink" Target="https://fr.wikipedia.org/wiki/Chine" TargetMode="External"/><Relationship Id="rId26" Type="http://schemas.openxmlformats.org/officeDocument/2006/relationships/hyperlink" Target="https://fr.wikipedia.org/wiki/Espagne" TargetMode="External"/><Relationship Id="rId3" Type="http://schemas.openxmlformats.org/officeDocument/2006/relationships/notesSlide" Target="../notesSlides/notesSlide5.xml"/><Relationship Id="rId21" Type="http://schemas.openxmlformats.org/officeDocument/2006/relationships/hyperlink" Target="https://fr.wikipedia.org/wiki/Turquie" TargetMode="External"/><Relationship Id="rId7" Type="http://schemas.openxmlformats.org/officeDocument/2006/relationships/image" Target="https://upload.wikimedia.org/wikipedia/commons/thumb/a/a4/Flag_of_the_United_States.svg/20px-Flag_of_the_United_States.svg.png" TargetMode="External"/><Relationship Id="rId12" Type="http://schemas.openxmlformats.org/officeDocument/2006/relationships/image" Target="https://upload.wikimedia.org/wikipedia/commons/thumb/0/05/Flag_of_Brazil.svg/20px-Flag_of_Brazil.svg.png" TargetMode="External"/><Relationship Id="rId17" Type="http://schemas.openxmlformats.org/officeDocument/2006/relationships/image" Target="https://upload.wikimedia.org/wikipedia/commons/thumb/4/49/Flag_of_Ukraine.svg/20px-Flag_of_Ukraine.svg.png" TargetMode="External"/><Relationship Id="rId25" Type="http://schemas.openxmlformats.org/officeDocument/2006/relationships/hyperlink" Target="https://fr.wikipedia.org/wiki/Br&#233;sil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https://upload.wikimedia.org/wikipedia/commons/thumb/8/84/Flag_of_Uzbekistan.svg/20px-Flag_of_Uzbekistan.svg.png" TargetMode="External"/><Relationship Id="rId20" Type="http://schemas.openxmlformats.org/officeDocument/2006/relationships/hyperlink" Target="https://fr.wikipedia.org/wiki/&#201;tats-Unis" TargetMode="External"/><Relationship Id="rId1" Type="http://schemas.openxmlformats.org/officeDocument/2006/relationships/tags" Target="../tags/tag4.xml"/><Relationship Id="rId6" Type="http://schemas.openxmlformats.org/officeDocument/2006/relationships/image" Target="https://upload.wikimedia.org/wikipedia/commons/thumb/4/41/Flag_of_India.svg/20px-Flag_of_India.svg.png" TargetMode="External"/><Relationship Id="rId11" Type="http://schemas.openxmlformats.org/officeDocument/2006/relationships/image" Target="https://upload.wikimedia.org/wikipedia/commons/thumb/0/03/Flag_of_Italy.svg/20px-Flag_of_Italy.svg.png" TargetMode="External"/><Relationship Id="rId24" Type="http://schemas.openxmlformats.org/officeDocument/2006/relationships/hyperlink" Target="https://fr.wikipedia.org/wiki/Italie" TargetMode="External"/><Relationship Id="rId5" Type="http://schemas.openxmlformats.org/officeDocument/2006/relationships/image" Target="https://upload.wikimedia.org/wikipedia/commons/thumb/f/fa/Flag_of_the_People's_Republic_of_China.svg/20px-Flag_of_the_People's_Republic_of_China.svg.png" TargetMode="External"/><Relationship Id="rId15" Type="http://schemas.openxmlformats.org/officeDocument/2006/relationships/image" Target="https://upload.wikimedia.org/wikipedia/commons/thumb/f/f3/Flag_of_Russia.svg/20px-Flag_of_Russia.svg.png" TargetMode="External"/><Relationship Id="rId23" Type="http://schemas.openxmlformats.org/officeDocument/2006/relationships/hyperlink" Target="https://fr.wikipedia.org/wiki/Iran" TargetMode="External"/><Relationship Id="rId28" Type="http://schemas.openxmlformats.org/officeDocument/2006/relationships/hyperlink" Target="https://fr.wikipedia.org/wiki/Russie" TargetMode="External"/><Relationship Id="rId10" Type="http://schemas.openxmlformats.org/officeDocument/2006/relationships/image" Target="https://upload.wikimedia.org/wikipedia/commons/thumb/c/ca/Flag_of_Iran.svg/20px-Flag_of_Iran.svg.png" TargetMode="External"/><Relationship Id="rId19" Type="http://schemas.openxmlformats.org/officeDocument/2006/relationships/hyperlink" Target="https://fr.wikipedia.org/wiki/Inde" TargetMode="External"/><Relationship Id="rId4" Type="http://schemas.openxmlformats.org/officeDocument/2006/relationships/image" Target="../media/image5.png"/><Relationship Id="rId9" Type="http://schemas.openxmlformats.org/officeDocument/2006/relationships/image" Target="https://upload.wikimedia.org/wikipedia/commons/thumb/f/fe/Flag_of_Egypt.svg/20px-Flag_of_Egypt.svg.png" TargetMode="External"/><Relationship Id="rId14" Type="http://schemas.openxmlformats.org/officeDocument/2006/relationships/image" Target="https://upload.wikimedia.org/wikipedia/commons/thumb/f/fc/Flag_of_Mexico.svg/20px-Flag_of_Mexico.svg.png" TargetMode="External"/><Relationship Id="rId22" Type="http://schemas.openxmlformats.org/officeDocument/2006/relationships/hyperlink" Target="https://fr.wikipedia.org/wiki/&#201;gypte" TargetMode="External"/><Relationship Id="rId27" Type="http://schemas.openxmlformats.org/officeDocument/2006/relationships/hyperlink" Target="https://fr.wikipedia.org/wiki/Mexiqu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s://upload.wikimedia.org/wikipedia/commons/thumb/b/b4/Flag_of_Turkey.svg/20px-Flag_of_Turkey.svg.png" TargetMode="External"/><Relationship Id="rId13" Type="http://schemas.openxmlformats.org/officeDocument/2006/relationships/image" Target="https://upload.wikimedia.org/wikipedia/commons/thumb/9/9a/Flag_of_Spain.svg/20px-Flag_of_Spain.svg.png" TargetMode="External"/><Relationship Id="rId18" Type="http://schemas.openxmlformats.org/officeDocument/2006/relationships/image" Target="../media/image8.JPG"/><Relationship Id="rId3" Type="http://schemas.openxmlformats.org/officeDocument/2006/relationships/notesSlide" Target="../notesSlides/notesSlide6.xml"/><Relationship Id="rId7" Type="http://schemas.openxmlformats.org/officeDocument/2006/relationships/image" Target="https://upload.wikimedia.org/wikipedia/commons/thumb/a/a4/Flag_of_the_United_States.svg/20px-Flag_of_the_United_States.svg.png" TargetMode="External"/><Relationship Id="rId12" Type="http://schemas.openxmlformats.org/officeDocument/2006/relationships/image" Target="https://upload.wikimedia.org/wikipedia/commons/thumb/0/05/Flag_of_Brazil.svg/20px-Flag_of_Brazil.svg.png" TargetMode="External"/><Relationship Id="rId17" Type="http://schemas.openxmlformats.org/officeDocument/2006/relationships/image" Target="https://upload.wikimedia.org/wikipedia/commons/thumb/4/49/Flag_of_Ukraine.svg/20px-Flag_of_Ukraine.svg.png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https://upload.wikimedia.org/wikipedia/commons/thumb/8/84/Flag_of_Uzbekistan.svg/20px-Flag_of_Uzbekistan.svg.png" TargetMode="External"/><Relationship Id="rId1" Type="http://schemas.openxmlformats.org/officeDocument/2006/relationships/tags" Target="../tags/tag5.xml"/><Relationship Id="rId6" Type="http://schemas.openxmlformats.org/officeDocument/2006/relationships/image" Target="https://upload.wikimedia.org/wikipedia/commons/thumb/4/41/Flag_of_India.svg/20px-Flag_of_India.svg.png" TargetMode="External"/><Relationship Id="rId11" Type="http://schemas.openxmlformats.org/officeDocument/2006/relationships/image" Target="https://upload.wikimedia.org/wikipedia/commons/thumb/0/03/Flag_of_Italy.svg/20px-Flag_of_Italy.svg.png" TargetMode="External"/><Relationship Id="rId5" Type="http://schemas.openxmlformats.org/officeDocument/2006/relationships/image" Target="https://upload.wikimedia.org/wikipedia/commons/thumb/f/fa/Flag_of_the_People's_Republic_of_China.svg/20px-Flag_of_the_People's_Republic_of_China.svg.png" TargetMode="External"/><Relationship Id="rId15" Type="http://schemas.openxmlformats.org/officeDocument/2006/relationships/image" Target="https://upload.wikimedia.org/wikipedia/commons/thumb/f/f3/Flag_of_Russia.svg/20px-Flag_of_Russia.svg.png" TargetMode="External"/><Relationship Id="rId10" Type="http://schemas.openxmlformats.org/officeDocument/2006/relationships/image" Target="https://upload.wikimedia.org/wikipedia/commons/thumb/c/ca/Flag_of_Iran.svg/20px-Flag_of_Iran.svg.png" TargetMode="External"/><Relationship Id="rId4" Type="http://schemas.openxmlformats.org/officeDocument/2006/relationships/image" Target="../media/image5.png"/><Relationship Id="rId9" Type="http://schemas.openxmlformats.org/officeDocument/2006/relationships/image" Target="https://upload.wikimedia.org/wikipedia/commons/thumb/f/fe/Flag_of_Egypt.svg/20px-Flag_of_Egypt.svg.png" TargetMode="External"/><Relationship Id="rId14" Type="http://schemas.openxmlformats.org/officeDocument/2006/relationships/image" Target="https://upload.wikimedia.org/wikipedia/commons/thumb/f/fc/Flag_of_Mexico.svg/20px-Flag_of_Mexico.svg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85813" y="357188"/>
            <a:ext cx="3000375" cy="472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16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>
              <a:solidFill>
                <a:srgbClr val="FFC000"/>
              </a:solidFill>
              <a:latin typeface="Cremona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1600" y="2318308"/>
            <a:ext cx="7475055" cy="193899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4000" b="1" dirty="0" smtClean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La tomate de la graine à l’assiette</a:t>
            </a:r>
            <a:br>
              <a:rPr lang="fr-FR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fr-FR" sz="4000" b="1" spc="-15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6" name="Image 25" descr="asie 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3108" y="0"/>
            <a:ext cx="1054966" cy="79122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0" y="6378222"/>
            <a:ext cx="4242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pc="300" dirty="0" smtClean="0">
                <a:solidFill>
                  <a:schemeClr val="bg1"/>
                </a:solidFill>
              </a:rPr>
              <a:t>http://www.alosnys.com</a:t>
            </a:r>
            <a:endParaRPr lang="fr-FR" sz="2400" b="1" spc="300" dirty="0">
              <a:solidFill>
                <a:schemeClr val="bg1"/>
              </a:solidFill>
            </a:endParaRPr>
          </a:p>
        </p:txBody>
      </p:sp>
      <p:pic>
        <p:nvPicPr>
          <p:cNvPr id="20" name="Image 19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3218648" cy="1152128"/>
          </a:xfrm>
          <a:prstGeom prst="rect">
            <a:avLst/>
          </a:prstGeom>
        </p:spPr>
      </p:pic>
    </p:spTree>
  </p:cSld>
  <p:clrMapOvr>
    <a:masterClrMapping/>
  </p:clrMapOvr>
  <p:transition spd="med" advTm="57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5" y="1012336"/>
            <a:ext cx="6825406" cy="5119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495268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2824" y="1087064"/>
            <a:ext cx="6024578" cy="45184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876">
            <a:off x="4866252" y="4067215"/>
            <a:ext cx="555857" cy="490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3632243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Les valeurs nutritionnelles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2195736" y="1276958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Vitamine C : 20mg/ 100g</a:t>
            </a:r>
          </a:p>
          <a:p>
            <a:r>
              <a:rPr lang="fr-FR" dirty="0" smtClean="0"/>
              <a:t>Faible valeur calorique (18kcal/100g)</a:t>
            </a:r>
          </a:p>
          <a:p>
            <a:r>
              <a:rPr lang="fr-FR" dirty="0" smtClean="0"/>
              <a:t>Riche en B9, bénéfique au globule s rouges</a:t>
            </a:r>
          </a:p>
          <a:p>
            <a:endParaRPr lang="fr-FR" dirty="0"/>
          </a:p>
          <a:p>
            <a:r>
              <a:rPr lang="fr-FR" dirty="0"/>
              <a:t>Pouvoirs </a:t>
            </a:r>
            <a:r>
              <a:rPr lang="fr-FR" dirty="0" err="1" smtClean="0"/>
              <a:t>anti-oxydants</a:t>
            </a:r>
            <a:r>
              <a:rPr lang="fr-FR" dirty="0"/>
              <a:t>, grâce au </a:t>
            </a:r>
            <a:r>
              <a:rPr lang="fr-FR" dirty="0" err="1"/>
              <a:t>lycopène</a:t>
            </a:r>
            <a:r>
              <a:rPr lang="fr-FR" dirty="0"/>
              <a:t>.  </a:t>
            </a:r>
          </a:p>
          <a:p>
            <a:endParaRPr lang="fr-FR" dirty="0" smtClean="0"/>
          </a:p>
          <a:p>
            <a:r>
              <a:rPr lang="fr-FR" dirty="0"/>
              <a:t>P</a:t>
            </a:r>
            <a:r>
              <a:rPr lang="fr-FR" dirty="0" smtClean="0"/>
              <a:t>révient de nombreux cancers notamment celui de la prostate, de l’estomac et du poumon.</a:t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23728" y="364676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Cependant les qualités nutritives dépendant du mode de consommation mais aussi de la culture et de la variété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4293096"/>
            <a:ext cx="2352675" cy="207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566484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Comment choisir ses variétés ?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37" y="3520578"/>
            <a:ext cx="5322488" cy="32381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51720" y="1500174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En goûtant les variétés</a:t>
            </a:r>
          </a:p>
          <a:p>
            <a:r>
              <a:rPr lang="fr-FR" dirty="0" smtClean="0"/>
              <a:t>Alôsnys organise une fête de la tomate fin août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En regardant les avis sur </a:t>
            </a:r>
            <a:r>
              <a:rPr lang="fr-FR" dirty="0" err="1" smtClean="0"/>
              <a:t>Tomodori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Votre choix dépendra du goût, de la saison à laquelle vous voulez récolter et de l’utilisation en cuisine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267217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Acheter des graines anciennes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123728" y="1484784"/>
            <a:ext cx="6334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La « graine et le potager » à Beaune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Kokopelli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EssemBio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Ferme de Saint Marthe</a:t>
            </a:r>
          </a:p>
          <a:p>
            <a:endParaRPr lang="fr-FR" dirty="0"/>
          </a:p>
          <a:p>
            <a:r>
              <a:rPr lang="fr-FR" dirty="0" smtClean="0"/>
              <a:t>Ou récupérer les graines de tomates anciennes.</a:t>
            </a:r>
          </a:p>
          <a:p>
            <a:endParaRPr lang="fr-FR" dirty="0"/>
          </a:p>
          <a:p>
            <a:r>
              <a:rPr lang="fr-FR" dirty="0" smtClean="0"/>
              <a:t>Alôsnys vends 200 variétés de tomates anciennes au sein de son jardin ouvert à l’</a:t>
            </a:r>
            <a:r>
              <a:rPr lang="fr-FR" dirty="0" err="1" smtClean="0"/>
              <a:t>autocueillette</a:t>
            </a:r>
            <a:r>
              <a:rPr lang="fr-FR" dirty="0" smtClean="0"/>
              <a:t> en juillet-aout 7j/7 et en septembre-octobre, les mercredis, samedis, dimanches.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77" y="4365908"/>
            <a:ext cx="3598194" cy="2394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08745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Récupérer les graines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51" y="1262576"/>
            <a:ext cx="5190457" cy="38928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>
          <a:xfrm>
            <a:off x="4640186" y="5148657"/>
            <a:ext cx="2265040" cy="14714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53200" y="6165304"/>
            <a:ext cx="35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888811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Les semis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16" y="1638673"/>
            <a:ext cx="2987672" cy="22407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4"/>
          <a:stretch/>
        </p:blipFill>
        <p:spPr>
          <a:xfrm>
            <a:off x="5391005" y="1628800"/>
            <a:ext cx="2849894" cy="19550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45" y="4043256"/>
            <a:ext cx="2890890" cy="2168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06" y="4043255"/>
            <a:ext cx="2990994" cy="22432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63014" y="6309320"/>
            <a:ext cx="26373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couche chaude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006630" y="6228020"/>
            <a:ext cx="26373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Etiquetage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907704" y="3501008"/>
            <a:ext cx="30377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Semis fin févier en lune montante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350640" y="3522494"/>
            <a:ext cx="30377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Atelier encadré par Aurore</a:t>
            </a:r>
            <a:endParaRPr lang="fr-F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847471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Le repiquage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16" y="1638673"/>
            <a:ext cx="2987672" cy="22407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17" y="1628800"/>
            <a:ext cx="2606669" cy="19550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45" y="4043256"/>
            <a:ext cx="2890890" cy="21681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06" y="4043255"/>
            <a:ext cx="2990993" cy="22432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63014" y="6309320"/>
            <a:ext cx="26373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Arrosage régulier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006630" y="6228020"/>
            <a:ext cx="26373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Etiquetage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907704" y="3501008"/>
            <a:ext cx="30377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Repiquage en mars en lune descendante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350640" y="3522494"/>
            <a:ext cx="30377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Atelier encadré par Aurore</a:t>
            </a:r>
            <a:endParaRPr lang="fr-F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641701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Les plants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"/>
          <a:stretch/>
        </p:blipFill>
        <p:spPr>
          <a:xfrm>
            <a:off x="2135577" y="1412776"/>
            <a:ext cx="3116425" cy="21333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5249"/>
          <a:stretch/>
        </p:blipFill>
        <p:spPr>
          <a:xfrm>
            <a:off x="5660994" y="1412777"/>
            <a:ext cx="3179756" cy="2133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35577" y="3772073"/>
            <a:ext cx="6705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Renforcer vos plants en réduisant les </a:t>
            </a:r>
            <a:r>
              <a:rPr lang="fr-FR" dirty="0" smtClean="0"/>
              <a:t>arrosages </a:t>
            </a:r>
            <a:r>
              <a:rPr lang="fr-FR" dirty="0" smtClean="0"/>
              <a:t>ou en les sortants de la serre avant de les planter en pleine terre.</a:t>
            </a:r>
            <a:endParaRPr lang="fr-FR" dirty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Offrez leur une bonne luminosité pour éviter qu’elle « file ».</a:t>
            </a:r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473408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La fête des plants à Alôsnys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26347"/>
            <a:ext cx="2733768" cy="36450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95" y="1426347"/>
            <a:ext cx="3176805" cy="23826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94" y="3994322"/>
            <a:ext cx="3214987" cy="2411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570990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71500" y="1285875"/>
            <a:ext cx="8858250" cy="625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160" rIns="90000" bIns="46800"/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57884" y="646490"/>
            <a:ext cx="3143272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Association créée en 2007</a:t>
            </a:r>
          </a:p>
          <a:p>
            <a:pPr algn="just"/>
            <a:r>
              <a:rPr lang="fr-FR" sz="2000" b="1" dirty="0" smtClean="0">
                <a:solidFill>
                  <a:schemeClr val="tx1"/>
                </a:solidFill>
              </a:rPr>
              <a:t>À Autun (Bourgogne)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285984" y="2571744"/>
            <a:ext cx="6643734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Constat : </a:t>
            </a:r>
          </a:p>
          <a:p>
            <a:pPr algn="just"/>
            <a:r>
              <a:rPr lang="fr-FR" dirty="0" smtClean="0"/>
              <a:t>Perte de la biodiversité</a:t>
            </a:r>
          </a:p>
          <a:p>
            <a:pPr algn="just"/>
            <a:r>
              <a:rPr lang="fr-FR" dirty="0" smtClean="0"/>
              <a:t>+ d’inégalité vis à vis de l’alimentation et de la santé en France</a:t>
            </a:r>
          </a:p>
          <a:p>
            <a:pPr algn="just"/>
            <a:r>
              <a:rPr lang="fr-FR" dirty="0" smtClean="0"/>
              <a:t>Perte des savoir-faire liés à la culture naturelle</a:t>
            </a:r>
            <a:endParaRPr lang="fr-FR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244408" y="6405562"/>
            <a:ext cx="899592" cy="4524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62640" rIns="90000" bIns="46800"/>
          <a:lstStyle/>
          <a:p>
            <a:pPr algn="r">
              <a:lnSpc>
                <a:spcPct val="9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 smtClean="0">
                <a:solidFill>
                  <a:schemeClr val="tx1"/>
                </a:solidFill>
                <a:latin typeface="Cremona" charset="0"/>
              </a:rPr>
              <a:t>2 / 18</a:t>
            </a:r>
            <a:endParaRPr lang="en-GB" sz="1400" b="1" dirty="0">
              <a:solidFill>
                <a:schemeClr val="tx1"/>
              </a:solidFill>
              <a:latin typeface="Cremona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000232" y="4000504"/>
            <a:ext cx="7000924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chemeClr val="bg1"/>
                </a:solidFill>
              </a:rPr>
              <a:t>Objectifs 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Création en 2012 d’un jardin modèle de 5500m² permettant l’autonomie alimentaire cultivé en permaculture et préservant ainsi la biodiversité (200 variétés de tomates, 20 de Courges, plantes et légumes peu connus : tétragone, arroche, pâtisson …).</a:t>
            </a:r>
          </a:p>
          <a:p>
            <a:pPr marL="342900" indent="-342900" algn="just">
              <a:buFont typeface="+mj-lt"/>
              <a:buAutoNum type="arabicPeriod"/>
            </a:pPr>
            <a:endParaRPr lang="fr-FR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 Sensibilisation à la protection de l’environnement et transmission des savoirs auprès des enfants et adultes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54" name="Image 5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798640"/>
            <a:ext cx="3919681" cy="1403067"/>
          </a:xfrm>
          <a:prstGeom prst="rect">
            <a:avLst/>
          </a:prstGeom>
        </p:spPr>
      </p:pic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1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En pleine terre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74" y="1352921"/>
            <a:ext cx="3960440" cy="2970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2208" y="4397276"/>
            <a:ext cx="6820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Fin avril, début mai, il est possible de planter vos tomates sous serres en prenant soin de les voiler si la température devenait trop basse.</a:t>
            </a:r>
          </a:p>
          <a:p>
            <a:endParaRPr lang="fr-FR" dirty="0"/>
          </a:p>
          <a:p>
            <a:r>
              <a:rPr lang="fr-FR" dirty="0"/>
              <a:t>Attendez les saints de glaces pour planter à </a:t>
            </a:r>
            <a:r>
              <a:rPr lang="fr-FR" dirty="0" smtClean="0"/>
              <a:t>l’</a:t>
            </a:r>
            <a:r>
              <a:rPr lang="fr-FR" dirty="0" err="1" smtClean="0"/>
              <a:t>exterieur</a:t>
            </a:r>
            <a:r>
              <a:rPr lang="fr-FR" dirty="0" smtClean="0"/>
              <a:t> </a:t>
            </a:r>
            <a:r>
              <a:rPr lang="fr-FR" dirty="0"/>
              <a:t>soit le 15 mai.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Privilégier de planter en lune descendante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Plantez en profondeur dans un sol de bonne qualité puis paillez.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342962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Maladies et solutions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64" y="1448162"/>
            <a:ext cx="6197096" cy="4647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287458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Maladies et solutions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970076" y="1465620"/>
            <a:ext cx="45356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Mildiou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222574" y="4149080"/>
            <a:ext cx="6262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Protéger de la pluie ( par un mini-toit en plastique)</a:t>
            </a:r>
          </a:p>
          <a:p>
            <a:r>
              <a:rPr lang="fr-FR" dirty="0" smtClean="0"/>
              <a:t>Préférer planter tardivement dans la saison.</a:t>
            </a:r>
          </a:p>
          <a:p>
            <a:r>
              <a:rPr lang="fr-FR" dirty="0" smtClean="0"/>
              <a:t>Ayez un sol de qualité</a:t>
            </a:r>
            <a:br>
              <a:rPr lang="fr-FR" dirty="0" smtClean="0"/>
            </a:br>
            <a:r>
              <a:rPr lang="fr-FR" dirty="0" smtClean="0"/>
              <a:t>Bien tuteuré pour facilité le séchage des feuille</a:t>
            </a:r>
          </a:p>
          <a:p>
            <a:r>
              <a:rPr lang="fr-FR" dirty="0" smtClean="0"/>
              <a:t>Eviter que les feuilles touchent le sol</a:t>
            </a:r>
          </a:p>
          <a:p>
            <a:r>
              <a:rPr lang="fr-FR" dirty="0" smtClean="0"/>
              <a:t>Améliorer le patrimoine génétique en récupérant les graines</a:t>
            </a:r>
          </a:p>
          <a:p>
            <a:r>
              <a:rPr lang="fr-FR" dirty="0" smtClean="0"/>
              <a:t>Décoction de prêle (ou bouillie bordelaise 2g/L) en préventif</a:t>
            </a:r>
          </a:p>
          <a:p>
            <a:r>
              <a:rPr lang="fr-FR" dirty="0" smtClean="0"/>
              <a:t>Purin d’ortie à 10%</a:t>
            </a:r>
          </a:p>
          <a:p>
            <a:r>
              <a:rPr lang="fr-FR" dirty="0" smtClean="0"/>
              <a:t>Oter les feuilles malades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3" y="2138458"/>
            <a:ext cx="2768018" cy="18476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0" b="20729"/>
          <a:stretch/>
        </p:blipFill>
        <p:spPr>
          <a:xfrm>
            <a:off x="5508104" y="2132856"/>
            <a:ext cx="2823036" cy="1877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823437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Maladies et solutions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970076" y="1465620"/>
            <a:ext cx="45356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Cul </a:t>
            </a:r>
            <a:r>
              <a:rPr lang="fr-FR" sz="2400" dirty="0" smtClean="0"/>
              <a:t>noir (nécrose apicale)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98" y="2198526"/>
            <a:ext cx="3272780" cy="245623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214068" y="4767758"/>
            <a:ext cx="626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Maladie liée à un stress hydrique (sècheresse+ forte pluie)</a:t>
            </a:r>
            <a:endParaRPr lang="fr-FR" dirty="0" smtClean="0"/>
          </a:p>
          <a:p>
            <a:r>
              <a:rPr lang="fr-FR" dirty="0" smtClean="0"/>
              <a:t>Bien pailler</a:t>
            </a:r>
            <a:endParaRPr lang="fr-FR" dirty="0" smtClean="0"/>
          </a:p>
          <a:p>
            <a:r>
              <a:rPr lang="fr-FR" dirty="0" smtClean="0"/>
              <a:t>Ne pas arroser irrégulièrement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954033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Maladies et solutions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970076" y="1465620"/>
            <a:ext cx="45356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Pucerons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222574" y="4183360"/>
            <a:ext cx="626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Cultiver des fleurs de capucines</a:t>
            </a:r>
          </a:p>
          <a:p>
            <a:r>
              <a:rPr lang="fr-FR" dirty="0" smtClean="0"/>
              <a:t>Laisser un endroit sauvage pour attirer les coccinelles</a:t>
            </a:r>
          </a:p>
          <a:p>
            <a:r>
              <a:rPr lang="fr-FR" dirty="0" smtClean="0"/>
              <a:t>Les abris à perce-oreille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52" y="2210177"/>
            <a:ext cx="2388632" cy="17914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40" y="2210177"/>
            <a:ext cx="2482470" cy="1861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121185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Maladies et solutions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970076" y="1465620"/>
            <a:ext cx="45356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Nématode et autres nuisibles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5237888" y="2357534"/>
            <a:ext cx="3185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Encourager la </a:t>
            </a:r>
            <a:r>
              <a:rPr lang="fr-FR" dirty="0" err="1" smtClean="0"/>
              <a:t>biodivesité</a:t>
            </a:r>
            <a:r>
              <a:rPr lang="fr-FR" dirty="0" smtClean="0"/>
              <a:t> (abri à oiseaux, chats)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Planter </a:t>
            </a:r>
            <a:r>
              <a:rPr lang="fr-FR" dirty="0" smtClean="0"/>
              <a:t>de œillets </a:t>
            </a:r>
            <a:r>
              <a:rPr lang="fr-FR" dirty="0" smtClean="0"/>
              <a:t>d’inde pour lutter contre les nématodes</a:t>
            </a:r>
          </a:p>
          <a:p>
            <a:endParaRPr lang="fr-FR" dirty="0" smtClean="0"/>
          </a:p>
          <a:p>
            <a:r>
              <a:rPr lang="fr-FR" dirty="0" smtClean="0"/>
              <a:t>Diversifier les variétés de tomates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677"/>
            <a:ext cx="2413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8065021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Les gourmands ?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271588"/>
            <a:ext cx="3536212" cy="32038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26" y="1790040"/>
            <a:ext cx="2814959" cy="20364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51720" y="465313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Enlever les gourmands favorise l’apparition des 1eres tomates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Réduit le feuillage (utile en serre), facilité la récolte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 production finale n’est pas améliorée (faîtes votre expérience)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Risque de générer des maladies si vos tomates sont cultivées à l’</a:t>
            </a:r>
            <a:r>
              <a:rPr lang="fr-FR" dirty="0" err="1" smtClean="0"/>
              <a:t>exterieur</a:t>
            </a:r>
            <a:r>
              <a:rPr lang="fr-FR" dirty="0" smtClean="0"/>
              <a:t>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802864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La récolte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979712" y="1491421"/>
            <a:ext cx="671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Variétés très précoces: 40 jours après la floraison (début juillet)</a:t>
            </a:r>
          </a:p>
          <a:p>
            <a:r>
              <a:rPr lang="fr-FR" dirty="0" smtClean="0"/>
              <a:t>Variétés tardives: 90 jours après la floraison (15 août)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46" y="2210177"/>
            <a:ext cx="5106144" cy="38296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71800" y="6039785"/>
            <a:ext cx="47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Récolte fin aout 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537532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La récolte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979712" y="1491421"/>
            <a:ext cx="67144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partir du 15 septembre en Bourgogne, </a:t>
            </a:r>
            <a:r>
              <a:rPr lang="fr-FR" dirty="0" smtClean="0"/>
              <a:t>supprimez </a:t>
            </a:r>
            <a:r>
              <a:rPr lang="fr-FR" dirty="0" smtClean="0"/>
              <a:t>les fleurs afin d’aider la plante à faire grandir ses derniers fruits.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Si la tomate commence à adopter sa couleur, elle pourra mûrir même détacher du plants.</a:t>
            </a:r>
          </a:p>
          <a:p>
            <a:endParaRPr lang="fr-FR" dirty="0"/>
          </a:p>
          <a:p>
            <a:r>
              <a:rPr lang="fr-FR" dirty="0" smtClean="0"/>
              <a:t>Mettez des pommes en compagnie de vos tomates pour les aider à mûrir dans un endroit chaud (20°c). La chaleur et l’éthylène de la pomme </a:t>
            </a:r>
            <a:r>
              <a:rPr lang="fr-FR" dirty="0" smtClean="0"/>
              <a:t>accélère </a:t>
            </a:r>
            <a:r>
              <a:rPr lang="fr-FR" dirty="0" smtClean="0"/>
              <a:t>le processus de mûrissement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En novembre, coupez vos pieds et laissez les feuilles nourrir le sol.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201495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Quelles variétés pour quelle cuisine ?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123728" y="1500174"/>
            <a:ext cx="6570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Soupe ou coulis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Optez pour un mélange 50% de variétés allongées (Roma, San </a:t>
            </a:r>
            <a:r>
              <a:rPr lang="fr-FR" dirty="0" err="1" smtClean="0"/>
              <a:t>Manzano</a:t>
            </a:r>
            <a:r>
              <a:rPr lang="fr-FR" dirty="0" smtClean="0"/>
              <a:t>…) pour leur texture et 50% de variétés type « ananas », « cœur de bœuf » pour leur saveur et parfum.</a:t>
            </a:r>
          </a:p>
          <a:p>
            <a:endParaRPr lang="fr-FR" dirty="0"/>
          </a:p>
          <a:p>
            <a:r>
              <a:rPr lang="fr-FR" dirty="0" smtClean="0"/>
              <a:t>Tester la </a:t>
            </a:r>
            <a:r>
              <a:rPr lang="fr-FR" dirty="0" err="1" smtClean="0"/>
              <a:t>salmorejo</a:t>
            </a:r>
            <a:r>
              <a:rPr lang="fr-FR" dirty="0" smtClean="0"/>
              <a:t>:</a:t>
            </a:r>
          </a:p>
          <a:p>
            <a:r>
              <a:rPr lang="fr-FR" dirty="0" smtClean="0"/>
              <a:t>1Kg de tomate, 4 gousse d’ail, 500g de pain sec,  20cL d’huile d’</a:t>
            </a:r>
            <a:r>
              <a:rPr lang="fr-FR" dirty="0" err="1" smtClean="0"/>
              <a:t>olive,sel</a:t>
            </a:r>
            <a:r>
              <a:rPr lang="fr-FR" dirty="0" smtClean="0"/>
              <a:t>.</a:t>
            </a:r>
          </a:p>
          <a:p>
            <a:r>
              <a:rPr lang="fr-FR" dirty="0" smtClean="0"/>
              <a:t>Mixer, filtrer le jus, puis laisser au réfrigérateur une journée.</a:t>
            </a:r>
            <a:br>
              <a:rPr lang="fr-FR" dirty="0" smtClean="0"/>
            </a:br>
            <a:r>
              <a:rPr lang="fr-FR" dirty="0" err="1" smtClean="0"/>
              <a:t>Salmorejo</a:t>
            </a:r>
            <a:r>
              <a:rPr lang="fr-FR" dirty="0" smtClean="0"/>
              <a:t> vient de la couleur « saumon » de la soupe froide.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63171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71500" y="1285875"/>
            <a:ext cx="8858250" cy="625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160" rIns="90000" bIns="46800"/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2" y="1315048"/>
            <a:ext cx="6885188" cy="4150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495080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Quelles variétés pour quelle cuisine ?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123728" y="1500174"/>
            <a:ext cx="6570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Ayez de nombreuses variétés de différentes couleur pour proposer des salades ou des plats de tomates surprenants.</a:t>
            </a:r>
            <a:br>
              <a:rPr lang="fr-FR" dirty="0" smtClean="0"/>
            </a:br>
            <a:r>
              <a:rPr lang="fr-FR" dirty="0" smtClean="0"/>
              <a:t>Ajouter des fleurs de bourrache bleues, ou des pétales de cosmos rose pour plus d’effet.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816" y="3432726"/>
            <a:ext cx="3547426" cy="26605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2" t="-213" r="8207" b="213"/>
          <a:stretch/>
        </p:blipFill>
        <p:spPr>
          <a:xfrm>
            <a:off x="2051720" y="3013788"/>
            <a:ext cx="3200400" cy="3583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299942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244408" y="6405562"/>
            <a:ext cx="899592" cy="4524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62640" rIns="90000" bIns="46800"/>
          <a:lstStyle/>
          <a:p>
            <a:pPr algn="r">
              <a:lnSpc>
                <a:spcPct val="9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 smtClean="0">
                <a:solidFill>
                  <a:schemeClr val="tx1"/>
                </a:solidFill>
                <a:latin typeface="Cremona" charset="0"/>
              </a:rPr>
              <a:t>2 / 18</a:t>
            </a:r>
            <a:endParaRPr lang="en-GB" sz="1400" b="1" dirty="0">
              <a:solidFill>
                <a:schemeClr val="tx1"/>
              </a:solidFill>
              <a:latin typeface="Cremona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Comment les conserver ?</a:t>
            </a:r>
            <a:endParaRPr lang="fr-FR" sz="2800" dirty="0"/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463014" y="6309320"/>
            <a:ext cx="26373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Congélateur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006630" y="6228020"/>
            <a:ext cx="26373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En conserve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350640" y="3522494"/>
            <a:ext cx="30377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Sécher, dans l’huile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907704" y="3522494"/>
            <a:ext cx="30377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Confiture tomate verte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64" y="1267650"/>
            <a:ext cx="2987824" cy="22408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20" y="3979193"/>
            <a:ext cx="2987824" cy="22408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40" y="4061826"/>
            <a:ext cx="2987824" cy="22408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33" y="1290351"/>
            <a:ext cx="3070191" cy="2302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537238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85813" y="357188"/>
            <a:ext cx="3000375" cy="472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16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>
              <a:solidFill>
                <a:srgbClr val="FFC000"/>
              </a:solidFill>
              <a:latin typeface="Cremona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71600" y="2318308"/>
            <a:ext cx="7475055" cy="193899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4000" b="1" dirty="0" smtClean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Avez-vous des questions ?</a:t>
            </a:r>
            <a:br>
              <a:rPr lang="fr-FR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fr-FR" sz="4000" b="1" spc="-15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6" name="Image 25" descr="asie 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3108" y="0"/>
            <a:ext cx="1054966" cy="791224"/>
          </a:xfrm>
          <a:prstGeom prst="rect">
            <a:avLst/>
          </a:prstGeom>
        </p:spPr>
      </p:pic>
      <p:pic>
        <p:nvPicPr>
          <p:cNvPr id="20" name="Image 19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3218648" cy="11521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6093296"/>
            <a:ext cx="9144000" cy="58477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www.alosnys.com – 06 75 62 83 15 – 71400 CURGY</a:t>
            </a:r>
            <a:endParaRPr lang="fr-FR" sz="3200" b="1" spc="-15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21868"/>
      </p:ext>
    </p:extLst>
  </p:cSld>
  <p:clrMapOvr>
    <a:masterClrMapping/>
  </p:clrMapOvr>
  <p:transition spd="med" advTm="57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9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051720" y="1500174"/>
            <a:ext cx="6984776" cy="6037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2160" rIns="90000" bIns="46800"/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/>
              <a:t>Consommée par les Incas des Andes péruviennes et les aztèque du Mexique.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/>
              <a:t>1ere variété consommée : </a:t>
            </a:r>
            <a:r>
              <a:rPr lang="fr-FR" dirty="0" err="1" smtClean="0"/>
              <a:t>Lycopersicum</a:t>
            </a:r>
            <a:r>
              <a:rPr lang="fr-FR" dirty="0" smtClean="0"/>
              <a:t> </a:t>
            </a:r>
            <a:r>
              <a:rPr lang="fr-FR" dirty="0" err="1" smtClean="0"/>
              <a:t>cerasiforme</a:t>
            </a:r>
            <a:r>
              <a:rPr lang="fr-FR" dirty="0" smtClean="0"/>
              <a:t> (cerise jaune amer</a:t>
            </a:r>
            <a:r>
              <a:rPr lang="fr-FR" dirty="0" smtClean="0"/>
              <a:t>)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/>
              <a:t>1519: arrivée en Europe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/>
              <a:t>1731: reconnue comestible en Italie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/>
              <a:t>1815: arrivée aux Etats Unis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 smtClean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 smtClean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dirty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.</a:t>
            </a:r>
            <a:endParaRPr lang="fr-FR" dirty="0"/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b="1" dirty="0">
              <a:solidFill>
                <a:srgbClr val="000099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Histoire de la tomate</a:t>
            </a:r>
            <a:endParaRPr lang="fr-F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855001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L</a:t>
            </a:r>
            <a:r>
              <a:rPr lang="fr-FR" sz="2800" dirty="0" smtClean="0"/>
              <a:t>a tomate en chiffre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126876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légume le plus consommé au monde après la pomme de terre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051720" y="155679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1978 :  48 millions de tonnes (commercialisé)</a:t>
            </a:r>
            <a:br>
              <a:rPr lang="fr-FR" dirty="0" smtClean="0"/>
            </a:br>
            <a:r>
              <a:rPr lang="fr-FR" dirty="0" smtClean="0"/>
              <a:t>1974 : 74 millions </a:t>
            </a:r>
          </a:p>
          <a:p>
            <a:r>
              <a:rPr lang="fr-FR" dirty="0" smtClean="0"/>
              <a:t>1998 : 89 millions</a:t>
            </a:r>
            <a:br>
              <a:rPr lang="fr-FR" dirty="0" smtClean="0"/>
            </a:br>
            <a:r>
              <a:rPr lang="fr-FR" dirty="0" smtClean="0"/>
              <a:t>2006 : 124 millions</a:t>
            </a:r>
            <a:endParaRPr lang="fr-FR" dirty="0"/>
          </a:p>
        </p:txBody>
      </p:sp>
      <p:pic>
        <p:nvPicPr>
          <p:cNvPr id="1037" name="Picture 13" descr="https://upload.wikimedia.org/wikipedia/commons/thumb/f/fa/Flag_of_the_People's_Republic_of_China.svg/20px-Flag_of_the_People's_Republic_of_China.svg.pn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4/41/Flag_of_India.svg/20px-Flag_of_India.svg.png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upload.wikimedia.org/wikipedia/commons/thumb/a/a4/Flag_of_the_United_States.svg/20px-Flag_of_the_United_States.svg.pn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b/b4/Flag_of_Turkey.svg/20px-Flag_of_Turkey.svg.pn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upload.wikimedia.org/wikipedia/commons/thumb/f/fe/Flag_of_Egypt.svg/20px-Flag_of_Egypt.svg.png"/>
          <p:cNvPicPr>
            <a:picLocks noChangeAspect="1" noChangeArrowheads="1"/>
          </p:cNvPicPr>
          <p:nvPr/>
        </p:nvPicPr>
        <p:blipFill>
          <a:blip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c/ca/Flag_of_Iran.svg/20px-Flag_of_Iran.svg.png"/>
          <p:cNvPicPr>
            <a:picLocks noChangeAspect="1" noChangeArrowheads="1"/>
          </p:cNvPicPr>
          <p:nvPr/>
        </p:nvPicPr>
        <p:blipFill>
          <a:blip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pload.wikimedia.org/wikipedia/commons/thumb/0/03/Flag_of_Italy.svg/20px-Flag_of_Italy.svg.png"/>
          <p:cNvPicPr>
            <a:picLocks noChangeAspect="1" noChangeArrowheads="1"/>
          </p:cNvPicPr>
          <p:nvPr/>
        </p:nvPicPr>
        <p:blipFill>
          <a:blip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0/05/Flag_of_Brazil.svg/20px-Flag_of_Brazil.svg.png"/>
          <p:cNvPicPr>
            <a:picLocks noChangeAspect="1" noChangeArrowheads="1"/>
          </p:cNvPicPr>
          <p:nvPr/>
        </p:nvPicPr>
        <p:blipFill>
          <a:blip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upload.wikimedia.org/wikipedia/commons/thumb/9/9a/Flag_of_Spain.svg/20px-Flag_of_Spain.svg.png"/>
          <p:cNvPicPr>
            <a:picLocks noChangeAspect="1" noChangeArrowheads="1"/>
          </p:cNvPicPr>
          <p:nvPr/>
        </p:nvPicPr>
        <p:blipFill>
          <a:blip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f/fc/Flag_of_Mexico.svg/20px-Flag_of_Mexico.svg.png"/>
          <p:cNvPicPr>
            <a:picLocks noChangeAspect="1" noChangeArrowheads="1"/>
          </p:cNvPicPr>
          <p:nvPr/>
        </p:nvPicPr>
        <p:blipFill>
          <a:blip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pload.wikimedia.org/wikipedia/commons/thumb/f/f3/Flag_of_Russia.svg/20px-Flag_of_Russia.svg.png"/>
          <p:cNvPicPr>
            <a:picLocks noChangeAspect="1" noChangeArrowheads="1"/>
          </p:cNvPicPr>
          <p:nvPr/>
        </p:nvPicPr>
        <p:blipFill>
          <a:blip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8/84/Flag_of_Uzbekistan.svg/20px-Flag_of_Uzbekistan.svg.png"/>
          <p:cNvPicPr>
            <a:picLocks noChangeAspect="1" noChangeArrowheads="1"/>
          </p:cNvPicPr>
          <p:nvPr/>
        </p:nvPicPr>
        <p:blipFill>
          <a:blip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s://upload.wikimedia.org/wikipedia/commons/thumb/4/49/Flag_of_Ukraine.svg/20px-Flag_of_Ukraine.svg.png"/>
          <p:cNvPicPr>
            <a:picLocks noChangeAspect="1" noChangeArrowheads="1"/>
          </p:cNvPicPr>
          <p:nvPr/>
        </p:nvPicPr>
        <p:blipFill>
          <a:blip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5902"/>
              </p:ext>
            </p:extLst>
          </p:nvPr>
        </p:nvGraphicFramePr>
        <p:xfrm>
          <a:off x="3203848" y="2804760"/>
          <a:ext cx="4823405" cy="3144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220"/>
                <a:gridCol w="1043528"/>
                <a:gridCol w="1052845"/>
                <a:gridCol w="1049933"/>
                <a:gridCol w="1020817"/>
                <a:gridCol w="446062"/>
              </a:tblGrid>
              <a:tr h="32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" kern="150" dirty="0">
                          <a:effectLst/>
                        </a:rPr>
                        <a:t> </a:t>
                      </a:r>
                      <a:endParaRPr lang="fr-FR" sz="1200" b="1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Pays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Surface cultivée</a:t>
                      </a:r>
                      <a:br>
                        <a:rPr lang="de-DE" sz="1200" kern="150">
                          <a:effectLst/>
                        </a:rPr>
                      </a:br>
                      <a:r>
                        <a:rPr lang="de-DE" sz="1000" kern="150">
                          <a:effectLst/>
                        </a:rPr>
                        <a:t>(milliers d'hectares)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Rendement</a:t>
                      </a:r>
                      <a:br>
                        <a:rPr lang="de-DE" sz="1200" kern="150">
                          <a:effectLst/>
                        </a:rPr>
                      </a:br>
                      <a:r>
                        <a:rPr lang="de-DE" sz="1000" kern="150">
                          <a:effectLst/>
                        </a:rPr>
                        <a:t>(tonnes par hectare)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Production</a:t>
                      </a:r>
                      <a:br>
                        <a:rPr lang="de-DE" sz="1200" kern="150">
                          <a:effectLst/>
                        </a:rPr>
                      </a:br>
                      <a:r>
                        <a:rPr lang="de-DE" sz="1000" kern="150">
                          <a:effectLst/>
                        </a:rPr>
                        <a:t>(millions de tonnes)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%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18"/>
                        </a:rPr>
                        <a:t>Chine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980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51.58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50.552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30.7%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2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19"/>
                        </a:rPr>
                        <a:t>Inde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880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20.71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18.227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11.1%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20"/>
                        </a:rPr>
                        <a:t>États-Unis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150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83.84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12.598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7.7%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4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21"/>
                        </a:rPr>
                        <a:t>Turquie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311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38.01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11.820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7.2%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5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22"/>
                        </a:rPr>
                        <a:t>Égypte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213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</a:rPr>
                        <a:t>40.07</a:t>
                      </a:r>
                      <a:endParaRPr lang="fr-FR" sz="12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8.534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5.2%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6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23"/>
                        </a:rPr>
                        <a:t>Iran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164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37.74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</a:rPr>
                        <a:t>6.174</a:t>
                      </a:r>
                      <a:endParaRPr lang="fr-FR" sz="12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3.8%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7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24"/>
                        </a:rPr>
                        <a:t>Italie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</a:rPr>
                        <a:t>95</a:t>
                      </a:r>
                      <a:endParaRPr lang="fr-FR" sz="1200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51.76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4.932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8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25"/>
                        </a:rPr>
                        <a:t>Brésil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63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66.80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4.188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2.5%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9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26"/>
                        </a:rPr>
                        <a:t>Espagne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45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81.32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3.684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2.2%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10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27"/>
                        </a:rPr>
                        <a:t>Mexique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87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37.66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3.283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2%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11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 </a:t>
                      </a:r>
                      <a:r>
                        <a:rPr lang="de-DE" sz="1200" u="none" strike="noStrike" kern="150">
                          <a:effectLst/>
                          <a:hlinkClick r:id="rId28"/>
                        </a:rPr>
                        <a:t>Russie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120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22.07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2.644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1.6%</a:t>
                      </a:r>
                      <a:endParaRPr lang="fr-FR" sz="1200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  <a:tr h="1899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Total monde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4 762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34.54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>
                          <a:effectLst/>
                        </a:rPr>
                        <a:t>164.493</a:t>
                      </a:r>
                      <a:endParaRPr lang="fr-FR" sz="1200" b="1" kern="15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kern="150" dirty="0">
                          <a:effectLst/>
                        </a:rPr>
                        <a:t>100%</a:t>
                      </a:r>
                      <a:endParaRPr lang="fr-FR" sz="1200" b="1" kern="15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pic>
        <p:nvPicPr>
          <p:cNvPr id="1048" name="Picture 24" descr="https://upload.wikimedia.org/wikipedia/commons/thumb/f/fa/Flag_of_the_People's_Republic_of_China.svg/20px-Flag_of_the_People's_Republic_of_China.svg.pn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upload.wikimedia.org/wikipedia/commons/thumb/4/41/Flag_of_India.svg/20px-Flag_of_India.svg.png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upload.wikimedia.org/wikipedia/commons/thumb/a/a4/Flag_of_the_United_States.svg/20px-Flag_of_the_United_States.svg.pn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upload.wikimedia.org/wikipedia/commons/thumb/b/b4/Flag_of_Turkey.svg/20px-Flag_of_Turkey.svg.pn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upload.wikimedia.org/wikipedia/commons/thumb/f/fe/Flag_of_Egypt.svg/20px-Flag_of_Egypt.svg.png"/>
          <p:cNvPicPr>
            <a:picLocks noChangeAspect="1" noChangeArrowheads="1"/>
          </p:cNvPicPr>
          <p:nvPr/>
        </p:nvPicPr>
        <p:blipFill>
          <a:blip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upload.wikimedia.org/wikipedia/commons/thumb/c/ca/Flag_of_Iran.svg/20px-Flag_of_Iran.svg.png"/>
          <p:cNvPicPr>
            <a:picLocks noChangeAspect="1" noChangeArrowheads="1"/>
          </p:cNvPicPr>
          <p:nvPr/>
        </p:nvPicPr>
        <p:blipFill>
          <a:blip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thumb/0/03/Flag_of_Italy.svg/20px-Flag_of_Italy.svg.png"/>
          <p:cNvPicPr>
            <a:picLocks noChangeAspect="1" noChangeArrowheads="1"/>
          </p:cNvPicPr>
          <p:nvPr/>
        </p:nvPicPr>
        <p:blipFill>
          <a:blip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upload.wikimedia.org/wikipedia/commons/thumb/0/05/Flag_of_Brazil.svg/20px-Flag_of_Brazil.svg.png"/>
          <p:cNvPicPr>
            <a:picLocks noChangeAspect="1" noChangeArrowheads="1"/>
          </p:cNvPicPr>
          <p:nvPr/>
        </p:nvPicPr>
        <p:blipFill>
          <a:blip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thumb/9/9a/Flag_of_Spain.svg/20px-Flag_of_Spain.svg.png"/>
          <p:cNvPicPr>
            <a:picLocks noChangeAspect="1" noChangeArrowheads="1"/>
          </p:cNvPicPr>
          <p:nvPr/>
        </p:nvPicPr>
        <p:blipFill>
          <a:blip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upload.wikimedia.org/wikipedia/commons/thumb/f/fc/Flag_of_Mexico.svg/20px-Flag_of_Mexico.svg.png"/>
          <p:cNvPicPr>
            <a:picLocks noChangeAspect="1" noChangeArrowheads="1"/>
          </p:cNvPicPr>
          <p:nvPr/>
        </p:nvPicPr>
        <p:blipFill>
          <a:blip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f/f3/Flag_of_Russia.svg/20px-Flag_of_Russia.svg.png"/>
          <p:cNvPicPr>
            <a:picLocks noChangeAspect="1" noChangeArrowheads="1"/>
          </p:cNvPicPr>
          <p:nvPr/>
        </p:nvPicPr>
        <p:blipFill>
          <a:blip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62174" y="6228932"/>
            <a:ext cx="5866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Rendement moyen: 27,3 tonnes/hectare soit </a:t>
            </a:r>
            <a:r>
              <a:rPr lang="fr-FR" dirty="0" smtClean="0"/>
              <a:t>2,7kg/m²</a:t>
            </a:r>
          </a:p>
          <a:p>
            <a:r>
              <a:rPr lang="fr-FR" dirty="0" smtClean="0"/>
              <a:t>(</a:t>
            </a:r>
            <a:r>
              <a:rPr lang="fr-FR" dirty="0"/>
              <a:t>Source CTFIL et FAO)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403599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L</a:t>
            </a:r>
            <a:r>
              <a:rPr lang="fr-FR" sz="2800" dirty="0" smtClean="0"/>
              <a:t>a tomate en chiffre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189236" y="2348880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Consommation en France: 13kg/personne/an de tomate fraiche</a:t>
            </a:r>
            <a:br>
              <a:rPr lang="fr-FR" dirty="0" smtClean="0"/>
            </a:br>
            <a:r>
              <a:rPr lang="fr-FR" dirty="0" smtClean="0"/>
              <a:t>22kg de tomates sous forme de produits transformés.</a:t>
            </a:r>
          </a:p>
          <a:p>
            <a:endParaRPr lang="fr-FR" dirty="0"/>
          </a:p>
          <a:p>
            <a:r>
              <a:rPr lang="fr-FR" dirty="0" smtClean="0"/>
              <a:t>+ grosse tomate mûre : 3,8kg (variété </a:t>
            </a:r>
            <a:r>
              <a:rPr lang="fr-FR" dirty="0" err="1" smtClean="0"/>
              <a:t>Big</a:t>
            </a:r>
            <a:r>
              <a:rPr lang="fr-FR" dirty="0" smtClean="0"/>
              <a:t>  </a:t>
            </a:r>
            <a:r>
              <a:rPr lang="fr-FR" dirty="0" err="1" smtClean="0"/>
              <a:t>Zac</a:t>
            </a:r>
            <a:r>
              <a:rPr lang="fr-FR" dirty="0" smtClean="0"/>
              <a:t>) aux Etats Unis</a:t>
            </a:r>
          </a:p>
          <a:p>
            <a:endParaRPr lang="fr-FR" dirty="0"/>
          </a:p>
          <a:p>
            <a:r>
              <a:rPr lang="fr-FR" dirty="0" smtClean="0"/>
              <a:t>Meilleure production :</a:t>
            </a:r>
          </a:p>
          <a:p>
            <a:r>
              <a:rPr lang="fr-FR" dirty="0" smtClean="0"/>
              <a:t>32000 tomates pour 522kg en Floride avec un pied (19m de longueur)</a:t>
            </a:r>
          </a:p>
          <a:p>
            <a:r>
              <a:rPr lang="fr-FR" dirty="0" smtClean="0"/>
              <a:t>+ de 100kg/m² en Hollande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37" name="Picture 13" descr="https://upload.wikimedia.org/wikipedia/commons/thumb/f/fa/Flag_of_the_People's_Republic_of_China.svg/20px-Flag_of_the_People's_Republic_of_China.svg.pn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4/41/Flag_of_India.svg/20px-Flag_of_India.svg.png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upload.wikimedia.org/wikipedia/commons/thumb/a/a4/Flag_of_the_United_States.svg/20px-Flag_of_the_United_States.svg.pn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b/b4/Flag_of_Turkey.svg/20px-Flag_of_Turkey.svg.pn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upload.wikimedia.org/wikipedia/commons/thumb/f/fe/Flag_of_Egypt.svg/20px-Flag_of_Egypt.svg.png"/>
          <p:cNvPicPr>
            <a:picLocks noChangeAspect="1" noChangeArrowheads="1"/>
          </p:cNvPicPr>
          <p:nvPr/>
        </p:nvPicPr>
        <p:blipFill>
          <a:blip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c/ca/Flag_of_Iran.svg/20px-Flag_of_Iran.svg.png"/>
          <p:cNvPicPr>
            <a:picLocks noChangeAspect="1" noChangeArrowheads="1"/>
          </p:cNvPicPr>
          <p:nvPr/>
        </p:nvPicPr>
        <p:blipFill>
          <a:blip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pload.wikimedia.org/wikipedia/commons/thumb/0/03/Flag_of_Italy.svg/20px-Flag_of_Italy.svg.png"/>
          <p:cNvPicPr>
            <a:picLocks noChangeAspect="1" noChangeArrowheads="1"/>
          </p:cNvPicPr>
          <p:nvPr/>
        </p:nvPicPr>
        <p:blipFill>
          <a:blip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0/05/Flag_of_Brazil.svg/20px-Flag_of_Brazil.svg.png"/>
          <p:cNvPicPr>
            <a:picLocks noChangeAspect="1" noChangeArrowheads="1"/>
          </p:cNvPicPr>
          <p:nvPr/>
        </p:nvPicPr>
        <p:blipFill>
          <a:blip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upload.wikimedia.org/wikipedia/commons/thumb/9/9a/Flag_of_Spain.svg/20px-Flag_of_Spain.svg.png"/>
          <p:cNvPicPr>
            <a:picLocks noChangeAspect="1" noChangeArrowheads="1"/>
          </p:cNvPicPr>
          <p:nvPr/>
        </p:nvPicPr>
        <p:blipFill>
          <a:blip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f/fc/Flag_of_Mexico.svg/20px-Flag_of_Mexico.svg.png"/>
          <p:cNvPicPr>
            <a:picLocks noChangeAspect="1" noChangeArrowheads="1"/>
          </p:cNvPicPr>
          <p:nvPr/>
        </p:nvPicPr>
        <p:blipFill>
          <a:blip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upload.wikimedia.org/wikipedia/commons/thumb/f/f3/Flag_of_Russia.svg/20px-Flag_of_Russia.svg.png"/>
          <p:cNvPicPr>
            <a:picLocks noChangeAspect="1" noChangeArrowheads="1"/>
          </p:cNvPicPr>
          <p:nvPr/>
        </p:nvPicPr>
        <p:blipFill>
          <a:blip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8/84/Flag_of_Uzbekistan.svg/20px-Flag_of_Uzbekistan.svg.png"/>
          <p:cNvPicPr>
            <a:picLocks noChangeAspect="1" noChangeArrowheads="1"/>
          </p:cNvPicPr>
          <p:nvPr/>
        </p:nvPicPr>
        <p:blipFill>
          <a:blip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s://upload.wikimedia.org/wikipedia/commons/thumb/4/49/Flag_of_Ukraine.svg/20px-Flag_of_Ukraine.svg.png"/>
          <p:cNvPicPr>
            <a:picLocks noChangeAspect="1" noChangeArrowheads="1"/>
          </p:cNvPicPr>
          <p:nvPr/>
        </p:nvPicPr>
        <p:blipFill>
          <a:blip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0400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upload.wikimedia.org/wikipedia/commons/thumb/f/fa/Flag_of_the_People's_Republic_of_China.svg/20px-Flag_of_the_People's_Republic_of_China.svg.pn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upload.wikimedia.org/wikipedia/commons/thumb/4/41/Flag_of_India.svg/20px-Flag_of_India.svg.png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upload.wikimedia.org/wikipedia/commons/thumb/a/a4/Flag_of_the_United_States.svg/20px-Flag_of_the_United_States.svg.pn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upload.wikimedia.org/wikipedia/commons/thumb/b/b4/Flag_of_Turkey.svg/20px-Flag_of_Turkey.svg.pn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upload.wikimedia.org/wikipedia/commons/thumb/f/fe/Flag_of_Egypt.svg/20px-Flag_of_Egypt.svg.png"/>
          <p:cNvPicPr>
            <a:picLocks noChangeAspect="1" noChangeArrowheads="1"/>
          </p:cNvPicPr>
          <p:nvPr/>
        </p:nvPicPr>
        <p:blipFill>
          <a:blip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upload.wikimedia.org/wikipedia/commons/thumb/c/ca/Flag_of_Iran.svg/20px-Flag_of_Iran.svg.png"/>
          <p:cNvPicPr>
            <a:picLocks noChangeAspect="1" noChangeArrowheads="1"/>
          </p:cNvPicPr>
          <p:nvPr/>
        </p:nvPicPr>
        <p:blipFill>
          <a:blip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thumb/0/03/Flag_of_Italy.svg/20px-Flag_of_Italy.svg.png"/>
          <p:cNvPicPr>
            <a:picLocks noChangeAspect="1" noChangeArrowheads="1"/>
          </p:cNvPicPr>
          <p:nvPr/>
        </p:nvPicPr>
        <p:blipFill>
          <a:blip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upload.wikimedia.org/wikipedia/commons/thumb/0/05/Flag_of_Brazil.svg/20px-Flag_of_Brazil.svg.png"/>
          <p:cNvPicPr>
            <a:picLocks noChangeAspect="1" noChangeArrowheads="1"/>
          </p:cNvPicPr>
          <p:nvPr/>
        </p:nvPicPr>
        <p:blipFill>
          <a:blip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upload.wikimedia.org/wikipedia/commons/thumb/9/9a/Flag_of_Spain.svg/20px-Flag_of_Spain.svg.png"/>
          <p:cNvPicPr>
            <a:picLocks noChangeAspect="1" noChangeArrowheads="1"/>
          </p:cNvPicPr>
          <p:nvPr/>
        </p:nvPicPr>
        <p:blipFill>
          <a:blip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upload.wikimedia.org/wikipedia/commons/thumb/f/fc/Flag_of_Mexico.svg/20px-Flag_of_Mexico.svg.png"/>
          <p:cNvPicPr>
            <a:picLocks noChangeAspect="1" noChangeArrowheads="1"/>
          </p:cNvPicPr>
          <p:nvPr/>
        </p:nvPicPr>
        <p:blipFill>
          <a:blip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f/f3/Flag_of_Russia.svg/20px-Flag_of_Russia.svg.png"/>
          <p:cNvPicPr>
            <a:picLocks noChangeAspect="1" noChangeArrowheads="1"/>
          </p:cNvPicPr>
          <p:nvPr/>
        </p:nvPicPr>
        <p:blipFill>
          <a:blip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66963"/>
            <a:ext cx="219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162175" y="1970365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Consommation en Lybie et en Grèce: + de 100kg/personne/an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2171121" y="145400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580 000t en 2014 (39% de Bretagne)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04" y="4328711"/>
            <a:ext cx="3174476" cy="2376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817951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51671"/>
            <a:ext cx="60664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Les variétés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979712" y="1638673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y a plus de  15 000 variétés de tomates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79712" y="2210177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les identifie  par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Leur taille (groseille, cerise, cocktail, petite, moyenne, grosse)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Leur forme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Leur couleur (rouge, blanche, jaune, orange, rose, noire, pourpre, </a:t>
            </a:r>
            <a:r>
              <a:rPr lang="fr-FR" dirty="0" err="1" smtClean="0"/>
              <a:t>bigarée</a:t>
            </a:r>
            <a:r>
              <a:rPr lang="fr-FR" dirty="0" smtClean="0"/>
              <a:t>)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Le nombre de sépales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 nombre de loges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L’aspect de la plante ou de la grappe (naine, croissance indéterminée, croissance  limitée)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1" b="43103"/>
          <a:stretch/>
        </p:blipFill>
        <p:spPr bwMode="auto">
          <a:xfrm>
            <a:off x="2267744" y="3068960"/>
            <a:ext cx="4752528" cy="9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136033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24570" r="29449" b="25431"/>
          <a:stretch/>
        </p:blipFill>
        <p:spPr>
          <a:xfrm>
            <a:off x="6732240" y="42954"/>
            <a:ext cx="2275490" cy="18329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t="17540" r="29974" b="26673"/>
          <a:stretch/>
        </p:blipFill>
        <p:spPr>
          <a:xfrm>
            <a:off x="1944809" y="2683948"/>
            <a:ext cx="2150995" cy="21762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t="29873" r="30005" b="6597"/>
          <a:stretch/>
        </p:blipFill>
        <p:spPr>
          <a:xfrm>
            <a:off x="4008055" y="1067170"/>
            <a:ext cx="2356709" cy="28440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2" t="21498" r="28714" b="15451"/>
          <a:stretch/>
        </p:blipFill>
        <p:spPr>
          <a:xfrm>
            <a:off x="1944809" y="488430"/>
            <a:ext cx="1963861" cy="20234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t="30081" r="31206" b="18621"/>
          <a:stretch/>
        </p:blipFill>
        <p:spPr>
          <a:xfrm>
            <a:off x="3769854" y="4360161"/>
            <a:ext cx="2526593" cy="227162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r="14553" b="4253"/>
          <a:stretch/>
        </p:blipFill>
        <p:spPr>
          <a:xfrm>
            <a:off x="6296447" y="2062925"/>
            <a:ext cx="2993420" cy="3047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346365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-32" y="285728"/>
            <a:ext cx="1857356" cy="6572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651671"/>
            <a:ext cx="1855444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0" y="928671"/>
            <a:ext cx="185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Origine de la tomate</a:t>
            </a:r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0" y="1500174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bienfaits de la tomate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1785926"/>
            <a:ext cx="1623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Les différentes variétés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2071678"/>
            <a:ext cx="1473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tomate en cuisine</a:t>
            </a:r>
          </a:p>
        </p:txBody>
      </p:sp>
      <p:sp>
        <p:nvSpPr>
          <p:cNvPr id="44" name="Rectangle 43">
            <a:hlinkClick r:id="" action="ppaction://noaction"/>
          </p:cNvPr>
          <p:cNvSpPr/>
          <p:nvPr/>
        </p:nvSpPr>
        <p:spPr>
          <a:xfrm>
            <a:off x="-32" y="1214422"/>
            <a:ext cx="23774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La culture</a:t>
            </a:r>
          </a:p>
        </p:txBody>
      </p:sp>
      <p:pic>
        <p:nvPicPr>
          <p:cNvPr id="1026" name="Picture 2" descr="E:\13007177_520704911388153_5715397705248640385_n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4" y="3772073"/>
            <a:ext cx="1391438" cy="14066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-32" y="0"/>
            <a:ext cx="2771832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Alôsnys, </a:t>
            </a:r>
            <a:r>
              <a:rPr lang="fr-FR" sz="1400" i="1" dirty="0" err="1" smtClean="0">
                <a:solidFill>
                  <a:schemeClr val="bg1"/>
                </a:solidFill>
              </a:rPr>
              <a:t>écocentre</a:t>
            </a:r>
            <a:r>
              <a:rPr lang="fr-FR" sz="1400" i="1" dirty="0" smtClean="0">
                <a:solidFill>
                  <a:schemeClr val="bg1"/>
                </a:solidFill>
              </a:rPr>
              <a:t> en permaculture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58" y="1182022"/>
            <a:ext cx="6306277" cy="4729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46496"/>
      </p:ext>
    </p:extLst>
  </p:cSld>
  <p:clrMapOvr>
    <a:masterClrMapping/>
  </p:clrMapOvr>
  <p:transition advTm="4125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4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11411</TotalTime>
  <Words>1874</Words>
  <Application>Microsoft Office PowerPoint</Application>
  <PresentationFormat>Affichage à l'écran (4:3)</PresentationFormat>
  <Paragraphs>639</Paragraphs>
  <Slides>33</Slides>
  <Notes>32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adrien</dc:creator>
  <cp:lastModifiedBy>user1rr</cp:lastModifiedBy>
  <cp:revision>148</cp:revision>
  <dcterms:created xsi:type="dcterms:W3CDTF">2014-12-30T09:38:05Z</dcterms:created>
  <dcterms:modified xsi:type="dcterms:W3CDTF">2017-05-24T10:30:25Z</dcterms:modified>
</cp:coreProperties>
</file>